
<file path=[Content_Types].xml><?xml version="1.0" encoding="utf-8"?>
<Types xmlns="http://schemas.openxmlformats.org/package/2006/content-types">
  <Default ContentType="image/svg+xml" Extension="svg"/>
  <Default ContentType="image/png" Extension="tmp"/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y="6858000" cx="12192000"/>
  <p:notesSz cx="6858000" cy="9144000"/>
  <p:defaultTextStyle>
    <a:defPPr lvl="0">
      <a:defRPr lang="es-MX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1.xml"/><Relationship Id="rId3" Type="http://schemas.openxmlformats.org/officeDocument/2006/relationships/slideMaster" Target="slideMasters/slideMaster1.xml"/><Relationship Id="rId4" Type="http://schemas.openxmlformats.org/officeDocument/2006/relationships/slide" Target="slides/slide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2" Type="http://schemas.openxmlformats.org/officeDocument/2006/relationships/slide" Target="slides/slide9.xml"/><Relationship Id="rId9" Type="http://schemas.openxmlformats.org/officeDocument/2006/relationships/slide" Target="slides/slide6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8B2CAA-1CBE-A9D8-E83C-D9E41A3AA5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79FAEDE-F09B-D8BB-7069-C55A745580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1C373C-8C20-3A83-808B-E683BD8F4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ACE8EE-DAEA-196D-CEFE-80F56753A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906355-3E02-45AA-1156-4A1F012B6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42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FD1314-D00F-9D35-113E-B711CB90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E615FD0-061F-A7AB-B199-2B81528EE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AA134D3-1A09-7E95-AB7D-95809D3E3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87103DF-C672-F049-89AF-48D08661B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107909-68F5-2D8C-E90F-4360CCD30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16895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C0AF339-F2A2-F218-AFA7-D9D312AADC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D7CEDD-E0ED-37E6-9689-26B27805C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626427-F62D-2DA2-BEC5-037565E39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C2FD4D-B95F-D798-3B46-0428BDE0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98B76A-3A20-5242-DCE6-1A07E5284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7154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EA8125-CFD7-3BDE-7670-B1380FE05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7A2E03-B0E8-CFBB-783C-066BF5B28A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4A059B-DE33-674C-42BB-097D1532C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19F35BF-A02F-A7D2-0025-FA2AEF7CA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2F1559-9320-147E-F90E-74B46DE6C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8392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92E031-EC04-8568-4174-2622D03E4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B33A04B-B9DA-4CC4-CCF4-3208C8C44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7C06929-0CB8-A4CB-21F9-4904D32C60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22622C-E645-152A-B0B7-536A592E9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2155BEE-167F-1D59-3C16-86A5D3557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2006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3D5F13-03AE-3FBE-BDBC-40B46E346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9E575E-3590-CE79-E968-BFB6058FB8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28B2F0-D621-6E04-B3A8-0F7FA9E749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4572D8C-7DD6-176E-85F8-B7BDB77C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60251AC-A85D-C233-61B8-3FD9CAC84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18975-107A-E153-516E-E6EDA12F5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0349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57F64B-F6CF-FE0B-4477-119B35D4E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46240F-981B-56D1-83EE-A77008401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E18C10-BF22-04C8-A630-C95FC83FCB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088A457-C50D-6CCF-A8F5-819BA0B8A5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D9CCA538-F1B7-0539-2916-AA57C34391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B24DC18-F955-8873-4C5E-E16BD73E9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2A139CA-2F22-5046-9397-5834AEF61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02BBED1-A899-03B3-950C-EADA9E9F4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41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712A85-FEA9-C00E-41C9-1281566A1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2EF175-6B9F-5B2D-0521-5A3798F309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F90EB34-ACD7-263E-E9DC-1DAC2EDBD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AE32D64-23EF-B680-6213-E9CE02A74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02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E3F9B83-4B56-E5FD-34B2-8DF44845D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1027234-CB42-52AE-9AAC-FD346A30B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0ED7B7-8A1F-2815-6FFA-47E7C8A84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590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4CF858-361C-BC51-2161-3D088DD06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63F1D4C-81B4-BDA0-139F-4F16E67C95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94D5A61-6F6A-EC6E-4F02-23AC3965B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F62289B-9936-1294-7A80-948122820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EB02F31-0028-082F-9E3F-47741F3A7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71830CE-1708-90FB-2DB6-5636F6F52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911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DCC969-D5C9-311F-3F42-6671AFDDA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829277F-2C05-F4AF-B6F7-1393EAFF6D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22EF24A-CF6F-C692-E494-6ED8D10696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A3D5238-721F-A663-762C-74A7F5976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7AA8FB-66B4-1CD2-B361-3C5DA2B0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D2B758A-2C19-D8B9-5AC7-565C10E1C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9536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11CFEA63-4DA3-0741-D519-FCBD7874B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318A05B-CA09-DC63-BE78-4FCB2800C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B84F55-3EC2-0D10-20D9-4FFC2C4228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59526-53C9-4BC9-BDF7-9A5F8344EF55}" type="datetimeFigureOut">
              <a:rPr lang="es-MX" smtClean="0"/>
              <a:t>05/04/23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7EA7DEF-1F58-90A5-EB1A-365BB27C7A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9BAF9C-9F80-1117-3A6D-DB4C4C5C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AAF05-C6E7-4D48-942F-AE66EE4D279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4049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tmp"/><Relationship Id="rId5" Type="http://schemas.openxmlformats.org/officeDocument/2006/relationships/image" Target="../media/image16.tmp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tm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mp"/><Relationship Id="rId5" Type="http://schemas.openxmlformats.org/officeDocument/2006/relationships/image" Target="../media/image16.tm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tmp"/><Relationship Id="rId3" Type="http://schemas.openxmlformats.org/officeDocument/2006/relationships/image" Target="../media/image15.svg"/><Relationship Id="rId7" Type="http://schemas.openxmlformats.org/officeDocument/2006/relationships/image" Target="../media/image21.tm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tmp"/><Relationship Id="rId5" Type="http://schemas.openxmlformats.org/officeDocument/2006/relationships/image" Target="../media/image16.tmp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tmp"/><Relationship Id="rId5" Type="http://schemas.openxmlformats.org/officeDocument/2006/relationships/image" Target="../media/image11.png"/><Relationship Id="rId4" Type="http://schemas.openxmlformats.org/officeDocument/2006/relationships/image" Target="../media/image16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tmp"/><Relationship Id="rId5" Type="http://schemas.openxmlformats.org/officeDocument/2006/relationships/image" Target="../media/image24.tmp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F8ABC6E-34D8-888C-1C5D-7DAA1623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1609" y="2247057"/>
            <a:ext cx="9144000" cy="1743916"/>
          </a:xfrm>
        </p:spPr>
        <p:txBody>
          <a:bodyPr>
            <a:no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BITÁCORAS PARA ACREDITACIÓN</a:t>
            </a:r>
            <a:endParaRPr lang="es-MX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B71C009E-8BF7-1324-0A35-02502EDCA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02717" y="786486"/>
            <a:ext cx="3611095" cy="756319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44A85259-36C6-2FDD-81A3-ED2B40BE93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8893" y="4446493"/>
            <a:ext cx="3278741" cy="195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26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DDC0DE0C-0F35-BAD8-68B1-03E3C2C361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799" y="2146731"/>
            <a:ext cx="10058400" cy="2147529"/>
          </a:xfrm>
        </p:spPr>
        <p:txBody>
          <a:bodyPr>
            <a:normAutofit/>
          </a:bodyPr>
          <a:lstStyle/>
          <a:p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LLENADO DE BITÁCORA DE LIMPIEZA</a:t>
            </a:r>
            <a:endParaRPr lang="es-MX" dirty="0">
              <a:solidFill>
                <a:schemeClr val="tx1">
                  <a:lumMod val="85000"/>
                  <a:lumOff val="1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2" name="Gráfico 11">
            <a:extLst>
              <a:ext uri="{FF2B5EF4-FFF2-40B4-BE49-F238E27FC236}">
                <a16:creationId xmlns:a16="http://schemas.microsoft.com/office/drawing/2014/main" id="{8A4A9C3F-2EF6-558F-19FB-8ADB27CEC9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62923" y="886031"/>
            <a:ext cx="4046725" cy="844491"/>
          </a:xfrm>
          <a:prstGeom prst="rect">
            <a:avLst/>
          </a:prstGeom>
        </p:spPr>
      </p:pic>
      <p:pic>
        <p:nvPicPr>
          <p:cNvPr id="14" name="Gráfico 13">
            <a:extLst>
              <a:ext uri="{FF2B5EF4-FFF2-40B4-BE49-F238E27FC236}">
                <a16:creationId xmlns:a16="http://schemas.microsoft.com/office/drawing/2014/main" id="{086F8C8D-D162-2D7F-7FF2-29B628A6113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04" t="38810" r="5895" b="30091"/>
          <a:stretch/>
        </p:blipFill>
        <p:spPr>
          <a:xfrm>
            <a:off x="4386402" y="4529996"/>
            <a:ext cx="2599765" cy="1053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00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áfico 12">
            <a:extLst>
              <a:ext uri="{FF2B5EF4-FFF2-40B4-BE49-F238E27FC236}">
                <a16:creationId xmlns:a16="http://schemas.microsoft.com/office/drawing/2014/main" id="{19712DAE-51C4-1E58-FD0E-38B37A08CE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947" y="6019610"/>
            <a:ext cx="3969404" cy="608269"/>
          </a:xfrm>
          <a:prstGeom prst="rect">
            <a:avLst/>
          </a:prstGeom>
        </p:spPr>
      </p:pic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F9397756-97C3-9A27-5F33-68DD080CD2C1}"/>
              </a:ext>
            </a:extLst>
          </p:cNvPr>
          <p:cNvSpPr txBox="1">
            <a:spLocks/>
          </p:cNvSpPr>
          <p:nvPr/>
        </p:nvSpPr>
        <p:spPr>
          <a:xfrm>
            <a:off x="1160963" y="809538"/>
            <a:ext cx="5332116" cy="100973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MX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 relación a la acreditación es necesario que cada unidad cuente con un archivo histórico en el cual se registran las actividades de limpieza efectuadas durante un periodo de tiempo determinado.</a:t>
            </a:r>
          </a:p>
          <a:p>
            <a:pPr algn="just"/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pPr algn="just"/>
            <a:endParaRPr lang="en-US" sz="1800" dirty="0"/>
          </a:p>
          <a:p>
            <a:pPr marL="0" indent="0">
              <a:buNone/>
            </a:pPr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s-MX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Marcador de contenido 2">
            <a:extLst>
              <a:ext uri="{FF2B5EF4-FFF2-40B4-BE49-F238E27FC236}">
                <a16:creationId xmlns:a16="http://schemas.microsoft.com/office/drawing/2014/main" id="{F9397756-97C3-9A27-5F33-68DD080CD2C1}"/>
              </a:ext>
            </a:extLst>
          </p:cNvPr>
          <p:cNvSpPr txBox="1">
            <a:spLocks/>
          </p:cNvSpPr>
          <p:nvPr/>
        </p:nvSpPr>
        <p:spPr>
          <a:xfrm>
            <a:off x="1775244" y="1717398"/>
            <a:ext cx="4539831" cy="78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pPr algn="just"/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El </a:t>
            </a:r>
            <a:r>
              <a:rPr lang="es-MX" sz="1600" dirty="0">
                <a:solidFill>
                  <a:srgbClr val="000000"/>
                </a:solidFill>
                <a:cs typeface="Calibri" panose="020F0502020204030204" pitchFamily="34" charset="0"/>
              </a:rPr>
              <a:t>documento</a:t>
            </a: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 que </a:t>
            </a:r>
            <a:r>
              <a:rPr lang="es-MX" sz="1600" dirty="0">
                <a:solidFill>
                  <a:srgbClr val="000000"/>
                </a:solidFill>
                <a:cs typeface="Calibri" panose="020F0502020204030204" pitchFamily="34" charset="0"/>
              </a:rPr>
              <a:t>registra</a:t>
            </a:r>
            <a:r>
              <a:rPr lang="en-US" sz="1600" dirty="0">
                <a:solidFill>
                  <a:srgbClr val="000000"/>
                </a:solidFill>
                <a:cs typeface="Calibri" panose="020F0502020204030204" pitchFamily="34" charset="0"/>
              </a:rPr>
              <a:t> estas actividades es:</a:t>
            </a:r>
          </a:p>
          <a:p>
            <a:pPr algn="just"/>
            <a:endParaRPr lang="es-MX" sz="1200" b="1" dirty="0">
              <a:solidFill>
                <a:srgbClr val="000000"/>
              </a:solidFill>
            </a:endParaRPr>
          </a:p>
          <a:p>
            <a:pPr algn="just"/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pPr algn="just"/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pPr marL="0" indent="0" algn="just">
              <a:buNone/>
            </a:pPr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pPr algn="just"/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pPr marL="0" indent="0" algn="just">
              <a:buNone/>
            </a:pPr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n-US" sz="1200" b="1" dirty="0">
              <a:solidFill>
                <a:srgbClr val="000000"/>
              </a:solidFill>
              <a:latin typeface="Open Sans" panose="020B0604020202020204" pitchFamily="34" charset="0"/>
            </a:endParaRPr>
          </a:p>
          <a:p>
            <a:endParaRPr lang="es-MX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7658115" y="809538"/>
            <a:ext cx="3843191" cy="5062756"/>
            <a:chOff x="7333582" y="1095784"/>
            <a:chExt cx="3552825" cy="4619626"/>
          </a:xfrm>
        </p:grpSpPr>
        <p:pic>
          <p:nvPicPr>
            <p:cNvPr id="1026" name="Picture 2" descr="REGISTRADOR LEFORT 0001 CLASICO CARTA MARMOLEADO S/INDEX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33582" y="1095784"/>
              <a:ext cx="3552825" cy="4619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CuadroTexto 5"/>
            <p:cNvSpPr txBox="1"/>
            <p:nvPr/>
          </p:nvSpPr>
          <p:spPr>
            <a:xfrm rot="21400231">
              <a:off x="8655311" y="1975714"/>
              <a:ext cx="1835545" cy="12793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2800" b="1" dirty="0">
                  <a:solidFill>
                    <a:schemeClr val="bg1"/>
                  </a:solidFill>
                </a:rPr>
                <a:t>BITÁCORAS DE LIMPIEZA</a:t>
              </a: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1502754" y="2494571"/>
            <a:ext cx="4990325" cy="3058117"/>
            <a:chOff x="1502754" y="2494571"/>
            <a:chExt cx="4990325" cy="3058117"/>
          </a:xfrm>
        </p:grpSpPr>
        <p:pic>
          <p:nvPicPr>
            <p:cNvPr id="14" name="Imagen 13" descr="BITÁCORA LIMPIEZA.xlsx - Excel (Error de activación de productos)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81" t="29685" r="40856" b="9791"/>
            <a:stretch/>
          </p:blipFill>
          <p:spPr>
            <a:xfrm>
              <a:off x="1502754" y="2494571"/>
              <a:ext cx="4990325" cy="3058117"/>
            </a:xfrm>
            <a:prstGeom prst="rect">
              <a:avLst/>
            </a:prstGeom>
          </p:spPr>
        </p:pic>
        <p:sp>
          <p:nvSpPr>
            <p:cNvPr id="16" name="CuadroTexto 15"/>
            <p:cNvSpPr txBox="1"/>
            <p:nvPr/>
          </p:nvSpPr>
          <p:spPr>
            <a:xfrm>
              <a:off x="2914651" y="3669686"/>
              <a:ext cx="321945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4000" b="1" dirty="0">
                  <a:solidFill>
                    <a:srgbClr val="B21548"/>
                  </a:solidFill>
                </a:rPr>
                <a:t>BITÁCORA</a:t>
              </a:r>
              <a:endParaRPr lang="es-MX" sz="2000" b="1" dirty="0">
                <a:solidFill>
                  <a:srgbClr val="B2154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84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F474FA00-0670-E0A8-8BFE-FD26B66C7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927" y="5774728"/>
            <a:ext cx="12192000" cy="8237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6991CFFA-BC39-FD9A-D0D9-CB868F6B90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6020464"/>
            <a:ext cx="4021667" cy="608269"/>
          </a:xfrm>
          <a:prstGeom prst="rect">
            <a:avLst/>
          </a:prstGeom>
        </p:spPr>
      </p:pic>
      <p:pic>
        <p:nvPicPr>
          <p:cNvPr id="9" name="Imagen 8" descr="BITÁCORA LIMPIEZA.xlsx - Excel (Error de activación de productos)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" t="18254" r="29748" b="8912"/>
          <a:stretch/>
        </p:blipFill>
        <p:spPr>
          <a:xfrm>
            <a:off x="8670727" y="4982821"/>
            <a:ext cx="2668315" cy="1633487"/>
          </a:xfrm>
          <a:prstGeom prst="rect">
            <a:avLst/>
          </a:prstGeom>
        </p:spPr>
      </p:pic>
      <p:grpSp>
        <p:nvGrpSpPr>
          <p:cNvPr id="42" name="Grupo 41"/>
          <p:cNvGrpSpPr/>
          <p:nvPr/>
        </p:nvGrpSpPr>
        <p:grpSpPr>
          <a:xfrm>
            <a:off x="491490" y="2638663"/>
            <a:ext cx="11193780" cy="2741836"/>
            <a:chOff x="491490" y="2638663"/>
            <a:chExt cx="11193780" cy="2741836"/>
          </a:xfrm>
        </p:grpSpPr>
        <p:pic>
          <p:nvPicPr>
            <p:cNvPr id="11" name="Imagen 10" descr="Recorte de pantalla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1490" y="2638663"/>
              <a:ext cx="11193780" cy="807799"/>
            </a:xfrm>
            <a:prstGeom prst="rect">
              <a:avLst/>
            </a:prstGeom>
          </p:spPr>
        </p:pic>
        <p:cxnSp>
          <p:nvCxnSpPr>
            <p:cNvPr id="13" name="Conector recto 12"/>
            <p:cNvCxnSpPr/>
            <p:nvPr/>
          </p:nvCxnSpPr>
          <p:spPr>
            <a:xfrm>
              <a:off x="491490" y="3446462"/>
              <a:ext cx="8179237" cy="193403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cto 16"/>
            <p:cNvCxnSpPr/>
            <p:nvPr/>
          </p:nvCxnSpPr>
          <p:spPr>
            <a:xfrm flipH="1">
              <a:off x="11339042" y="3446462"/>
              <a:ext cx="321302" cy="18303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o 37"/>
          <p:cNvGrpSpPr/>
          <p:nvPr/>
        </p:nvGrpSpPr>
        <p:grpSpPr>
          <a:xfrm>
            <a:off x="1547223" y="1324745"/>
            <a:ext cx="4259580" cy="1664961"/>
            <a:chOff x="1183257" y="1352664"/>
            <a:chExt cx="4259580" cy="1664961"/>
          </a:xfrm>
        </p:grpSpPr>
        <p:sp>
          <p:nvSpPr>
            <p:cNvPr id="18" name="CuadroTexto 17"/>
            <p:cNvSpPr txBox="1"/>
            <p:nvPr/>
          </p:nvSpPr>
          <p:spPr>
            <a:xfrm>
              <a:off x="1183257" y="1352664"/>
              <a:ext cx="4259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NOMBRE DE LA UNIDAD DE ACUERDO A LA RED DE PRESTADORES</a:t>
              </a:r>
            </a:p>
          </p:txBody>
        </p:sp>
        <p:sp>
          <p:nvSpPr>
            <p:cNvPr id="21" name="Flecha derecha 20"/>
            <p:cNvSpPr/>
            <p:nvPr/>
          </p:nvSpPr>
          <p:spPr>
            <a:xfrm rot="5400000">
              <a:off x="2829845" y="2405265"/>
              <a:ext cx="966404" cy="258316"/>
            </a:xfrm>
            <a:prstGeom prst="rightArrow">
              <a:avLst>
                <a:gd name="adj1" fmla="val 50002"/>
                <a:gd name="adj2" fmla="val 50000"/>
              </a:avLst>
            </a:prstGeom>
            <a:solidFill>
              <a:srgbClr val="B21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40" name="Grupo 39"/>
          <p:cNvGrpSpPr/>
          <p:nvPr/>
        </p:nvGrpSpPr>
        <p:grpSpPr>
          <a:xfrm>
            <a:off x="1959653" y="3523679"/>
            <a:ext cx="4259580" cy="1802750"/>
            <a:chOff x="2354580" y="3709220"/>
            <a:chExt cx="4259580" cy="1802750"/>
          </a:xfrm>
        </p:grpSpPr>
        <p:sp>
          <p:nvSpPr>
            <p:cNvPr id="27" name="Flecha derecha 26"/>
            <p:cNvSpPr/>
            <p:nvPr/>
          </p:nvSpPr>
          <p:spPr>
            <a:xfrm rot="16200000">
              <a:off x="4178887" y="4109667"/>
              <a:ext cx="1059209" cy="258316"/>
            </a:xfrm>
            <a:prstGeom prst="rightArrow">
              <a:avLst/>
            </a:prstGeom>
            <a:solidFill>
              <a:srgbClr val="B215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28" name="CuadroTexto 27"/>
            <p:cNvSpPr txBox="1"/>
            <p:nvPr/>
          </p:nvSpPr>
          <p:spPr>
            <a:xfrm>
              <a:off x="2354580" y="4865639"/>
              <a:ext cx="4259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NOMBRE DEL RESPONSABLE DE SERVICIOS GENERALES DE LA UNIDAD</a:t>
              </a:r>
            </a:p>
          </p:txBody>
        </p:sp>
      </p:grpSp>
      <p:grpSp>
        <p:nvGrpSpPr>
          <p:cNvPr id="41" name="Grupo 40"/>
          <p:cNvGrpSpPr/>
          <p:nvPr/>
        </p:nvGrpSpPr>
        <p:grpSpPr>
          <a:xfrm>
            <a:off x="7782359" y="3449423"/>
            <a:ext cx="4259580" cy="1245697"/>
            <a:chOff x="7745937" y="3522733"/>
            <a:chExt cx="4259580" cy="1245697"/>
          </a:xfrm>
        </p:grpSpPr>
        <p:sp>
          <p:nvSpPr>
            <p:cNvPr id="29" name="Flecha derecha 28"/>
            <p:cNvSpPr/>
            <p:nvPr/>
          </p:nvSpPr>
          <p:spPr>
            <a:xfrm rot="16200000">
              <a:off x="9834359" y="3693258"/>
              <a:ext cx="599366" cy="258316"/>
            </a:xfrm>
            <a:prstGeom prst="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0" name="CuadroTexto 29"/>
            <p:cNvSpPr txBox="1"/>
            <p:nvPr/>
          </p:nvSpPr>
          <p:spPr>
            <a:xfrm>
              <a:off x="7745937" y="4122099"/>
              <a:ext cx="42595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SUPERVISOR DE LIMPIEZA DE LA EMPRESA SUBROGADA</a:t>
              </a:r>
            </a:p>
          </p:txBody>
        </p:sp>
      </p:grpSp>
      <p:grpSp>
        <p:nvGrpSpPr>
          <p:cNvPr id="39" name="Grupo 38"/>
          <p:cNvGrpSpPr/>
          <p:nvPr/>
        </p:nvGrpSpPr>
        <p:grpSpPr>
          <a:xfrm>
            <a:off x="7556938" y="1428396"/>
            <a:ext cx="4380918" cy="1612735"/>
            <a:chOff x="7495439" y="1303570"/>
            <a:chExt cx="4380918" cy="1612735"/>
          </a:xfrm>
        </p:grpSpPr>
        <p:sp>
          <p:nvSpPr>
            <p:cNvPr id="31" name="Flecha derecha 30"/>
            <p:cNvSpPr/>
            <p:nvPr/>
          </p:nvSpPr>
          <p:spPr>
            <a:xfrm rot="5400000">
              <a:off x="9383692" y="2295114"/>
              <a:ext cx="984067" cy="258316"/>
            </a:xfrm>
            <a:prstGeom prst="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32" name="CuadroTexto 31"/>
            <p:cNvSpPr txBox="1"/>
            <p:nvPr/>
          </p:nvSpPr>
          <p:spPr>
            <a:xfrm>
              <a:off x="7495439" y="1303570"/>
              <a:ext cx="43809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dirty="0"/>
                <a:t>NOMBRE CORRECTO DE LA EMPRESA ADJUDICADA</a:t>
              </a:r>
            </a:p>
          </p:txBody>
        </p:sp>
      </p:grpSp>
      <p:sp>
        <p:nvSpPr>
          <p:cNvPr id="43" name="CuadroTexto 42"/>
          <p:cNvSpPr txBox="1"/>
          <p:nvPr/>
        </p:nvSpPr>
        <p:spPr>
          <a:xfrm>
            <a:off x="3194178" y="198644"/>
            <a:ext cx="57884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rgbClr val="B21548"/>
                </a:solidFill>
                <a:latin typeface="+mj-lt"/>
              </a:rPr>
              <a:t>REQUISITADO DEL ENCABEZADO</a:t>
            </a:r>
          </a:p>
        </p:txBody>
      </p:sp>
    </p:spTree>
    <p:extLst>
      <p:ext uri="{BB962C8B-B14F-4D97-AF65-F5344CB8AC3E}">
        <p14:creationId xmlns:p14="http://schemas.microsoft.com/office/powerpoint/2010/main" val="3764367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F474FA00-0670-E0A8-8BFE-FD26B66C7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927" y="5774728"/>
            <a:ext cx="12192000" cy="8237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6991CFFA-BC39-FD9A-D0D9-CB868F6B90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6020464"/>
            <a:ext cx="4021667" cy="608269"/>
          </a:xfrm>
          <a:prstGeom prst="rect">
            <a:avLst/>
          </a:prstGeom>
        </p:spPr>
      </p:pic>
      <p:pic>
        <p:nvPicPr>
          <p:cNvPr id="9" name="Imagen 8" descr="BITÁCORA LIMPIEZA.xlsx - Excel (Error de activación de productos)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" t="18254" r="29748" b="8912"/>
          <a:stretch/>
        </p:blipFill>
        <p:spPr>
          <a:xfrm>
            <a:off x="8581006" y="4926089"/>
            <a:ext cx="2668315" cy="1633487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4694127" y="374630"/>
            <a:ext cx="30115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rgbClr val="B21548"/>
                </a:solidFill>
                <a:latin typeface="+mj-lt"/>
              </a:rPr>
              <a:t>NOMENCLATURA</a:t>
            </a:r>
          </a:p>
          <a:p>
            <a:endParaRPr lang="es-MX" sz="3200" b="1" dirty="0">
              <a:solidFill>
                <a:srgbClr val="B21548"/>
              </a:solidFill>
              <a:latin typeface="+mj-lt"/>
            </a:endParaRPr>
          </a:p>
        </p:txBody>
      </p:sp>
      <p:grpSp>
        <p:nvGrpSpPr>
          <p:cNvPr id="43" name="Grupo 42"/>
          <p:cNvGrpSpPr/>
          <p:nvPr/>
        </p:nvGrpSpPr>
        <p:grpSpPr>
          <a:xfrm>
            <a:off x="357954" y="1827527"/>
            <a:ext cx="11238032" cy="3783843"/>
            <a:chOff x="76200" y="1864482"/>
            <a:chExt cx="11238032" cy="3783843"/>
          </a:xfrm>
        </p:grpSpPr>
        <p:pic>
          <p:nvPicPr>
            <p:cNvPr id="10" name="Imagen 9" descr="Recorte de pantalla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1864482"/>
              <a:ext cx="2762250" cy="1852781"/>
            </a:xfrm>
            <a:prstGeom prst="rect">
              <a:avLst/>
            </a:prstGeom>
          </p:spPr>
        </p:pic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 flipH="1" flipV="1">
              <a:off x="2836333" y="1864482"/>
              <a:ext cx="8477899" cy="478667"/>
            </a:xfrm>
            <a:prstGeom prst="rect">
              <a:avLst/>
            </a:prstGeom>
          </p:spPr>
        </p:pic>
        <p:cxnSp>
          <p:nvCxnSpPr>
            <p:cNvPr id="33" name="Conector recto 32"/>
            <p:cNvCxnSpPr/>
            <p:nvPr/>
          </p:nvCxnSpPr>
          <p:spPr>
            <a:xfrm>
              <a:off x="76200" y="3717263"/>
              <a:ext cx="8223052" cy="19310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ector recto 34"/>
            <p:cNvCxnSpPr/>
            <p:nvPr/>
          </p:nvCxnSpPr>
          <p:spPr>
            <a:xfrm>
              <a:off x="2836333" y="3717263"/>
              <a:ext cx="6060017" cy="193106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ector recto 36"/>
            <p:cNvCxnSpPr/>
            <p:nvPr/>
          </p:nvCxnSpPr>
          <p:spPr>
            <a:xfrm flipV="1">
              <a:off x="10967567" y="2345221"/>
              <a:ext cx="310033" cy="31084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o 48"/>
          <p:cNvGrpSpPr/>
          <p:nvPr/>
        </p:nvGrpSpPr>
        <p:grpSpPr>
          <a:xfrm>
            <a:off x="250667" y="3142593"/>
            <a:ext cx="3205655" cy="2884633"/>
            <a:chOff x="250667" y="3142593"/>
            <a:chExt cx="3205655" cy="2884633"/>
          </a:xfrm>
        </p:grpSpPr>
        <p:sp>
          <p:nvSpPr>
            <p:cNvPr id="47" name="CuadroTexto 46"/>
            <p:cNvSpPr txBox="1"/>
            <p:nvPr/>
          </p:nvSpPr>
          <p:spPr>
            <a:xfrm>
              <a:off x="250667" y="4119011"/>
              <a:ext cx="3205655" cy="190821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dirty="0"/>
                <a:t>ÁREAS DE ACUERDO A LA UNIDAD</a:t>
              </a:r>
            </a:p>
            <a:p>
              <a:pPr algn="ctr"/>
              <a:endParaRPr lang="es-MX" sz="13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MX" sz="1300" dirty="0"/>
                <a:t>SALA DE ESPERA.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MX" sz="1300" dirty="0"/>
                <a:t>CONSULTORIO GENERAL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MX" sz="1300" dirty="0"/>
                <a:t>MEDICINA PREVENTIVA.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MX" sz="1300" dirty="0"/>
                <a:t>DENTAL.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MX" sz="1300" dirty="0"/>
                <a:t>FARMACIA.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s-MX" sz="1300" dirty="0"/>
                <a:t>ETC.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MX" sz="1400" dirty="0"/>
            </a:p>
          </p:txBody>
        </p:sp>
        <p:sp>
          <p:nvSpPr>
            <p:cNvPr id="48" name="Flecha derecha 47"/>
            <p:cNvSpPr/>
            <p:nvPr/>
          </p:nvSpPr>
          <p:spPr>
            <a:xfrm rot="16200000">
              <a:off x="295704" y="3543232"/>
              <a:ext cx="992962" cy="191683"/>
            </a:xfrm>
            <a:prstGeom prst="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62" name="Grupo 61"/>
          <p:cNvGrpSpPr/>
          <p:nvPr/>
        </p:nvGrpSpPr>
        <p:grpSpPr>
          <a:xfrm>
            <a:off x="2836333" y="1259264"/>
            <a:ext cx="3743581" cy="791816"/>
            <a:chOff x="2836333" y="1259264"/>
            <a:chExt cx="3743581" cy="791816"/>
          </a:xfrm>
        </p:grpSpPr>
        <p:sp>
          <p:nvSpPr>
            <p:cNvPr id="51" name="Flecha curvada hacia la derecha 50"/>
            <p:cNvSpPr/>
            <p:nvPr/>
          </p:nvSpPr>
          <p:spPr>
            <a:xfrm>
              <a:off x="2836333" y="1369182"/>
              <a:ext cx="472966" cy="681898"/>
            </a:xfrm>
            <a:prstGeom prst="curved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3374259" y="1259264"/>
              <a:ext cx="3205655" cy="492443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dirty="0"/>
                <a:t>DÍA DEL MES (EN ESTE CASO DEL 1 AL 15)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s-MX" sz="1300" dirty="0"/>
            </a:p>
          </p:txBody>
        </p:sp>
      </p:grpSp>
      <p:grpSp>
        <p:nvGrpSpPr>
          <p:cNvPr id="63" name="Grupo 62"/>
          <p:cNvGrpSpPr/>
          <p:nvPr/>
        </p:nvGrpSpPr>
        <p:grpSpPr>
          <a:xfrm>
            <a:off x="8198682" y="1140948"/>
            <a:ext cx="3698612" cy="1085639"/>
            <a:chOff x="8198682" y="1140948"/>
            <a:chExt cx="3698612" cy="1085639"/>
          </a:xfrm>
        </p:grpSpPr>
        <p:sp>
          <p:nvSpPr>
            <p:cNvPr id="54" name="Flecha curvada hacia la derecha 53"/>
            <p:cNvSpPr/>
            <p:nvPr/>
          </p:nvSpPr>
          <p:spPr>
            <a:xfrm flipH="1">
              <a:off x="11520706" y="1369182"/>
              <a:ext cx="376588" cy="857405"/>
            </a:xfrm>
            <a:prstGeom prst="curved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5" name="CuadroTexto 54"/>
            <p:cNvSpPr txBox="1"/>
            <p:nvPr/>
          </p:nvSpPr>
          <p:spPr>
            <a:xfrm>
              <a:off x="8198682" y="1140948"/>
              <a:ext cx="3205655" cy="69249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300" dirty="0"/>
                <a:t>TURNO LABORAL    M- MATUTINO.</a:t>
              </a:r>
            </a:p>
            <a:p>
              <a:pPr algn="ctr"/>
              <a:r>
                <a:rPr lang="es-MX" sz="1300" dirty="0"/>
                <a:t>                                     V – VESPERTINO.</a:t>
              </a:r>
            </a:p>
            <a:p>
              <a:r>
                <a:rPr lang="es-MX" sz="1300" dirty="0"/>
                <a:t>                                             N- NOCTURNO.</a:t>
              </a:r>
            </a:p>
          </p:txBody>
        </p:sp>
      </p:grpSp>
      <p:grpSp>
        <p:nvGrpSpPr>
          <p:cNvPr id="61" name="Grupo 60"/>
          <p:cNvGrpSpPr/>
          <p:nvPr/>
        </p:nvGrpSpPr>
        <p:grpSpPr>
          <a:xfrm>
            <a:off x="3133522" y="2316231"/>
            <a:ext cx="7346909" cy="845328"/>
            <a:chOff x="3133522" y="2316231"/>
            <a:chExt cx="7346909" cy="845328"/>
          </a:xfrm>
        </p:grpSpPr>
        <p:sp>
          <p:nvSpPr>
            <p:cNvPr id="56" name="Flecha derecha 55"/>
            <p:cNvSpPr/>
            <p:nvPr/>
          </p:nvSpPr>
          <p:spPr>
            <a:xfrm rot="11395163">
              <a:off x="3133522" y="2316231"/>
              <a:ext cx="1586875" cy="316897"/>
            </a:xfrm>
            <a:prstGeom prst="rightArrow">
              <a:avLst>
                <a:gd name="adj1" fmla="val 17318"/>
                <a:gd name="adj2" fmla="val 50000"/>
              </a:avLst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9" name="CuadroTexto 58"/>
            <p:cNvSpPr txBox="1"/>
            <p:nvPr/>
          </p:nvSpPr>
          <p:spPr>
            <a:xfrm>
              <a:off x="4694127" y="2469062"/>
              <a:ext cx="5786304" cy="69249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1300" dirty="0"/>
                <a:t>LIMPIEZA ORDINARIA: CONSIDERADAS COMO LAS ACTIVIDADES QUE SE LLEVAN A 	                 CABO DIARIAMENTE O EN FORMA CONTINÚA EN CADA 	   TURNO DE TRABAJO.</a:t>
              </a:r>
            </a:p>
          </p:txBody>
        </p:sp>
      </p:grpSp>
      <p:sp>
        <p:nvSpPr>
          <p:cNvPr id="60" name="CuadroTexto 59"/>
          <p:cNvSpPr txBox="1"/>
          <p:nvPr/>
        </p:nvSpPr>
        <p:spPr>
          <a:xfrm>
            <a:off x="4694127" y="3142593"/>
            <a:ext cx="5651653" cy="10926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s-MX" sz="1300" dirty="0"/>
              <a:t>LIMPIEZA EXHAUSTIVA: CONSIDERADAS COMO LAS ACTIVIDADES QUE DEBEN 	LLEVARSE A 	CABO PROGRAMADAMENTE. A FIN DE GARANTIZAR 	LAS ÓPTIMAS CONDICIONES DE CADA CENTRO DE TRABAJO, CON 	UNA FRECUENCIA, DEPENDIENDO DEL CALENDARIO DE     NECESIDADES DE CADA UNIDAD APLICATIVA Y HOSPITALARIA.</a:t>
            </a:r>
          </a:p>
        </p:txBody>
      </p:sp>
      <p:grpSp>
        <p:nvGrpSpPr>
          <p:cNvPr id="64" name="Grupo 63"/>
          <p:cNvGrpSpPr/>
          <p:nvPr/>
        </p:nvGrpSpPr>
        <p:grpSpPr>
          <a:xfrm>
            <a:off x="2840507" y="3957856"/>
            <a:ext cx="4865218" cy="1815016"/>
            <a:chOff x="4544530" y="4476283"/>
            <a:chExt cx="4865218" cy="1815016"/>
          </a:xfrm>
        </p:grpSpPr>
        <p:sp>
          <p:nvSpPr>
            <p:cNvPr id="65" name="Flecha derecha 64"/>
            <p:cNvSpPr/>
            <p:nvPr/>
          </p:nvSpPr>
          <p:spPr>
            <a:xfrm rot="13025191">
              <a:off x="4544530" y="4476283"/>
              <a:ext cx="1800400" cy="285493"/>
            </a:xfrm>
            <a:prstGeom prst="rightArrow">
              <a:avLst>
                <a:gd name="adj1" fmla="val 17318"/>
                <a:gd name="adj2" fmla="val 50000"/>
              </a:avLst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66" name="CuadroTexto 65"/>
            <p:cNvSpPr txBox="1"/>
            <p:nvPr/>
          </p:nvSpPr>
          <p:spPr>
            <a:xfrm>
              <a:off x="4775524" y="5198692"/>
              <a:ext cx="4634224" cy="109260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1300" dirty="0"/>
                <a:t>ACTIVIDAD REALIZADA DENTRO DEL ÁREA EN MENCIÓN. </a:t>
              </a:r>
            </a:p>
            <a:p>
              <a:pPr algn="just"/>
              <a:endParaRPr lang="es-MX" sz="1300" dirty="0"/>
            </a:p>
            <a:p>
              <a:pPr algn="just"/>
              <a:r>
                <a:rPr lang="es-MX" sz="1300" dirty="0"/>
                <a:t>EJEMPLO: HABILITACIÓN SANITARIA.- COLOCACIÓN EN BAÑOS DE PAPEL HIGIÉNICO, SANITAS, SHAMPOO PARA MANOS Y PASTILLA DESODORANTE PARA SANITARIOS.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526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F474FA00-0670-E0A8-8BFE-FD26B66C7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927" y="5774728"/>
            <a:ext cx="12192000" cy="8237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6991CFFA-BC39-FD9A-D0D9-CB868F6B90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6020464"/>
            <a:ext cx="4021667" cy="608269"/>
          </a:xfrm>
          <a:prstGeom prst="rect">
            <a:avLst/>
          </a:prstGeom>
        </p:spPr>
      </p:pic>
      <p:pic>
        <p:nvPicPr>
          <p:cNvPr id="9" name="Imagen 8" descr="BITÁCORA LIMPIEZA.xlsx - Excel (Error de activación de productos)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" t="18254" r="29748" b="8912"/>
          <a:stretch/>
        </p:blipFill>
        <p:spPr>
          <a:xfrm>
            <a:off x="8354624" y="322759"/>
            <a:ext cx="2315598" cy="1417561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3770090" y="374630"/>
            <a:ext cx="4087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rgbClr val="B21548"/>
                </a:solidFill>
                <a:latin typeface="+mj-lt"/>
              </a:rPr>
              <a:t>EJEMPLO DE LLENADO </a:t>
            </a:r>
          </a:p>
          <a:p>
            <a:endParaRPr lang="es-MX" sz="3200" b="1" dirty="0">
              <a:solidFill>
                <a:srgbClr val="B21548"/>
              </a:solidFill>
              <a:latin typeface="+mj-lt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82625" y="1018314"/>
            <a:ext cx="416454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300" dirty="0"/>
              <a:t>EL DÍA PRIMERO DEL MES POR LA MAÑANA SE EFECTUÓ LIMPIEZA A LA ADMINISTRACIÓN; SE TRAPEARON PISOS, SE LIMPIARON LOS ESCRITORIOS, SE RECOGIÓ LA BASURA, SE COLOCÓ PAPEL Y SANITAS EN EL BAÑO.</a:t>
            </a:r>
          </a:p>
          <a:p>
            <a:pPr algn="just"/>
            <a:endParaRPr lang="es-MX" sz="1300" dirty="0"/>
          </a:p>
          <a:p>
            <a:pPr algn="just"/>
            <a:r>
              <a:rPr lang="es-MX" sz="1300" dirty="0"/>
              <a:t>CABE MENCIONAR QUE NO SE EFECTUÓ LAVADO PROFUNDO, SOLO LIMPIEZA COTIDIANA, POR LA TARDE SOLO SE RECOGIÓ BASURA, POR LO TANTO: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538691" y="3042304"/>
            <a:ext cx="416519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300" dirty="0"/>
              <a:t>EL REGISTRO SE HARÁ EN EL CRUCE DEL DÍA 1 CON   LA FILA CORRESPONDIENTE AL ÁREA ATENDIDA, EN ESTE CASO “ADMINISTRACIÓN”.</a:t>
            </a:r>
          </a:p>
        </p:txBody>
      </p:sp>
      <p:grpSp>
        <p:nvGrpSpPr>
          <p:cNvPr id="29" name="Grupo 28"/>
          <p:cNvGrpSpPr/>
          <p:nvPr/>
        </p:nvGrpSpPr>
        <p:grpSpPr>
          <a:xfrm>
            <a:off x="5667021" y="641838"/>
            <a:ext cx="5727749" cy="4844418"/>
            <a:chOff x="5658289" y="403950"/>
            <a:chExt cx="4648849" cy="3209338"/>
          </a:xfrm>
        </p:grpSpPr>
        <p:pic>
          <p:nvPicPr>
            <p:cNvPr id="4" name="Imagen 3" descr="Recorte de pantalla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8289" y="1365074"/>
              <a:ext cx="4648849" cy="2248214"/>
            </a:xfrm>
            <a:prstGeom prst="rect">
              <a:avLst/>
            </a:prstGeom>
          </p:spPr>
        </p:pic>
        <p:cxnSp>
          <p:nvCxnSpPr>
            <p:cNvPr id="21" name="Conector recto 20"/>
            <p:cNvCxnSpPr/>
            <p:nvPr/>
          </p:nvCxnSpPr>
          <p:spPr>
            <a:xfrm flipH="1">
              <a:off x="5718639" y="403950"/>
              <a:ext cx="2121007" cy="1012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22"/>
            <p:cNvCxnSpPr/>
            <p:nvPr/>
          </p:nvCxnSpPr>
          <p:spPr>
            <a:xfrm>
              <a:off x="8301927" y="403950"/>
              <a:ext cx="1951480" cy="101272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CuadroTexto 56"/>
          <p:cNvSpPr txBox="1"/>
          <p:nvPr/>
        </p:nvSpPr>
        <p:spPr>
          <a:xfrm>
            <a:off x="538691" y="3891940"/>
            <a:ext cx="416519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300" dirty="0"/>
              <a:t>EN LA COLUMNA CORRESPONDIENTE AL DÍA 1 SE MARCA EL TIPO DE LIMPIEZA, Y EL TURNO EN EL CUÁL SE EFECTUÓ (N/A PARA EL RESTO).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5813598" y="4057427"/>
            <a:ext cx="1523561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1300" dirty="0"/>
              <a:t>ADMINISTRACIÓN</a:t>
            </a:r>
          </a:p>
        </p:txBody>
      </p:sp>
      <p:sp>
        <p:nvSpPr>
          <p:cNvPr id="58" name="CuadroTexto 57"/>
          <p:cNvSpPr txBox="1"/>
          <p:nvPr/>
        </p:nvSpPr>
        <p:spPr>
          <a:xfrm>
            <a:off x="538691" y="4702117"/>
            <a:ext cx="416519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300" dirty="0"/>
              <a:t>A LA DERECHA DE LA ACTIVIDAD REALIZADA SE MARCA CON “X” EN LA COLUMNA QUE CORRESPONDA AL TURNO EN ESTE CASO EN “M”-MATUTINO  Y “V”-VESPERTINO.</a:t>
            </a:r>
          </a:p>
        </p:txBody>
      </p:sp>
      <p:pic>
        <p:nvPicPr>
          <p:cNvPr id="31" name="Imagen 30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367" y="2836806"/>
            <a:ext cx="1060819" cy="708613"/>
          </a:xfrm>
          <a:prstGeom prst="rect">
            <a:avLst/>
          </a:prstGeom>
        </p:spPr>
      </p:pic>
      <p:pic>
        <p:nvPicPr>
          <p:cNvPr id="34" name="Imagen 33" descr="Recorte de pantalla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956" y="3450919"/>
            <a:ext cx="1094022" cy="202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51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7" grpId="0"/>
      <p:bldP spid="44" grpId="0"/>
      <p:bldP spid="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F474FA00-0670-E0A8-8BFE-FD26B66C7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927" y="5774728"/>
            <a:ext cx="12192000" cy="82378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4375259" y="222230"/>
            <a:ext cx="37335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rgbClr val="B21548"/>
                </a:solidFill>
                <a:latin typeface="+mj-lt"/>
              </a:rPr>
              <a:t>FIRMAS/VALIDACIÓN </a:t>
            </a:r>
          </a:p>
          <a:p>
            <a:endParaRPr lang="es-MX" sz="3200" b="1" dirty="0">
              <a:solidFill>
                <a:srgbClr val="B21548"/>
              </a:solidFill>
              <a:latin typeface="+mj-lt"/>
            </a:endParaRPr>
          </a:p>
        </p:txBody>
      </p:sp>
      <p:pic>
        <p:nvPicPr>
          <p:cNvPr id="17" name="Imagen 16" descr="BITÁCORA LIMPIEZA.xlsx - Excel (Error de activación de productos)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9" t="18254" r="29748" b="8912"/>
          <a:stretch/>
        </p:blipFill>
        <p:spPr>
          <a:xfrm>
            <a:off x="8411313" y="5224513"/>
            <a:ext cx="2668315" cy="1633487"/>
          </a:xfrm>
          <a:prstGeom prst="rect">
            <a:avLst/>
          </a:prstGeom>
        </p:spPr>
      </p:pic>
      <p:grpSp>
        <p:nvGrpSpPr>
          <p:cNvPr id="12" name="Grupo 11"/>
          <p:cNvGrpSpPr/>
          <p:nvPr/>
        </p:nvGrpSpPr>
        <p:grpSpPr>
          <a:xfrm>
            <a:off x="394823" y="1946564"/>
            <a:ext cx="11366500" cy="3910542"/>
            <a:chOff x="558800" y="2718191"/>
            <a:chExt cx="11366500" cy="3910542"/>
          </a:xfrm>
        </p:grpSpPr>
        <p:pic>
          <p:nvPicPr>
            <p:cNvPr id="6" name="Gráfico 5">
              <a:extLst>
                <a:ext uri="{FF2B5EF4-FFF2-40B4-BE49-F238E27FC236}">
                  <a16:creationId xmlns:a16="http://schemas.microsoft.com/office/drawing/2014/main" id="{6991CFFA-BC39-FD9A-D0D9-CB868F6B9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500" y="6020464"/>
              <a:ext cx="4021667" cy="608269"/>
            </a:xfrm>
            <a:prstGeom prst="rect">
              <a:avLst/>
            </a:prstGeom>
          </p:spPr>
        </p:pic>
        <p:pic>
          <p:nvPicPr>
            <p:cNvPr id="2" name="Imagen 1" descr="Recorte de pantalla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800" y="2718191"/>
              <a:ext cx="11366500" cy="731815"/>
            </a:xfrm>
            <a:prstGeom prst="rect">
              <a:avLst/>
            </a:prstGeom>
          </p:spPr>
        </p:pic>
        <p:cxnSp>
          <p:nvCxnSpPr>
            <p:cNvPr id="7" name="Conector recto 6"/>
            <p:cNvCxnSpPr/>
            <p:nvPr/>
          </p:nvCxnSpPr>
          <p:spPr>
            <a:xfrm>
              <a:off x="558800" y="3450006"/>
              <a:ext cx="8022206" cy="31095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cto 9"/>
            <p:cNvCxnSpPr/>
            <p:nvPr/>
          </p:nvCxnSpPr>
          <p:spPr>
            <a:xfrm flipH="1">
              <a:off x="11249322" y="3450006"/>
              <a:ext cx="609303" cy="31095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ángulo 13"/>
          <p:cNvSpPr/>
          <p:nvPr/>
        </p:nvSpPr>
        <p:spPr>
          <a:xfrm>
            <a:off x="7318266" y="2234458"/>
            <a:ext cx="790575" cy="139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8" name="Grupo 17"/>
          <p:cNvGrpSpPr/>
          <p:nvPr/>
        </p:nvGrpSpPr>
        <p:grpSpPr>
          <a:xfrm>
            <a:off x="4844717" y="2440854"/>
            <a:ext cx="5498604" cy="1938680"/>
            <a:chOff x="4416560" y="3169156"/>
            <a:chExt cx="5498604" cy="1938680"/>
          </a:xfrm>
        </p:grpSpPr>
        <p:sp>
          <p:nvSpPr>
            <p:cNvPr id="30" name="CuadroTexto 29"/>
            <p:cNvSpPr txBox="1"/>
            <p:nvPr/>
          </p:nvSpPr>
          <p:spPr>
            <a:xfrm>
              <a:off x="4416560" y="3861341"/>
              <a:ext cx="5498604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1500" dirty="0"/>
                <a:t>EN RELACIÓN A LAS LIMPIEZAS EXHAUSTIVAS, SE PUEDE DETALLAR EN QUE FECHAS SE EFECTUARON, QUE DISOLUCIONES SE USARON EN CUANTO A LOS LÍQUIDOS PARA SANITIZACIÓN Y DESINFECCIÓN Y TODO AQUELLO QUE SE CONSIDERE RELEVANTE QUE DESCRIBA LOS TRABAJOS REALIZADOS.</a:t>
              </a:r>
            </a:p>
          </p:txBody>
        </p:sp>
        <p:sp>
          <p:nvSpPr>
            <p:cNvPr id="32" name="Flecha derecha 31"/>
            <p:cNvSpPr/>
            <p:nvPr/>
          </p:nvSpPr>
          <p:spPr>
            <a:xfrm rot="16200000">
              <a:off x="7623092" y="3417922"/>
              <a:ext cx="755848" cy="258316"/>
            </a:xfrm>
            <a:prstGeom prst="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260827" y="791268"/>
            <a:ext cx="4213225" cy="1258927"/>
            <a:chOff x="454025" y="1459267"/>
            <a:chExt cx="4213225" cy="1258927"/>
          </a:xfrm>
        </p:grpSpPr>
        <p:sp>
          <p:nvSpPr>
            <p:cNvPr id="13" name="CuadroTexto 12"/>
            <p:cNvSpPr txBox="1"/>
            <p:nvPr/>
          </p:nvSpPr>
          <p:spPr>
            <a:xfrm>
              <a:off x="454025" y="1459267"/>
              <a:ext cx="421322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s-MX" sz="1500" dirty="0"/>
                <a:t>LA COLUMNA DEL DÍA SE VALIDA MEDIANTE FIRMA DEL ENCARGADO DEL SUBROGADO DE LIMPIEZA POR PARTE DE SESVER, UNA FIRMA DIARIA POR LOS TRES TURNOS.</a:t>
              </a:r>
            </a:p>
          </p:txBody>
        </p:sp>
        <p:sp>
          <p:nvSpPr>
            <p:cNvPr id="26" name="Flecha derecha 25"/>
            <p:cNvSpPr/>
            <p:nvPr/>
          </p:nvSpPr>
          <p:spPr>
            <a:xfrm rot="5400000">
              <a:off x="3353667" y="2396753"/>
              <a:ext cx="384566" cy="258316"/>
            </a:xfrm>
            <a:prstGeom prst="rightArrow">
              <a:avLst/>
            </a:prstGeom>
            <a:solidFill>
              <a:srgbClr val="B21548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8515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F474FA00-0670-E0A8-8BFE-FD26B66C7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7927" y="5774728"/>
            <a:ext cx="12192000" cy="82378"/>
          </a:xfrm>
          <a:prstGeom prst="rect">
            <a:avLst/>
          </a:prstGeom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6991CFFA-BC39-FD9A-D0D9-CB868F6B90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" y="6020464"/>
            <a:ext cx="4021667" cy="608269"/>
          </a:xfrm>
          <a:prstGeom prst="rect">
            <a:avLst/>
          </a:prstGeom>
        </p:spPr>
      </p:pic>
      <p:sp>
        <p:nvSpPr>
          <p:cNvPr id="24" name="CuadroTexto 23"/>
          <p:cNvSpPr txBox="1"/>
          <p:nvPr/>
        </p:nvSpPr>
        <p:spPr>
          <a:xfrm>
            <a:off x="3770090" y="374630"/>
            <a:ext cx="4087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rgbClr val="B21548"/>
                </a:solidFill>
                <a:latin typeface="+mj-lt"/>
              </a:rPr>
              <a:t>RECOMENDACIONES </a:t>
            </a:r>
          </a:p>
          <a:p>
            <a:endParaRPr lang="es-MX" sz="3200" b="1" dirty="0">
              <a:solidFill>
                <a:srgbClr val="B21548"/>
              </a:solidFill>
              <a:latin typeface="+mj-lt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62025" y="1285875"/>
            <a:ext cx="51530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EL NÚMERO DE HOJAS SE INCREMENTARÁ DEPENDIENDO DEL NÚMERO DE “ÁREAS“ LAS CUÁLES DEBERÁN PRESENTARSE EN EL MISMO ORDEN SIEMPRE.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962025" y="2140781"/>
            <a:ext cx="5153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DEBE ARCHIVARSE DE ACUERDO AL MES, YA QUE LA BITÁCORA ÚNICAMENTE MENCIONA EL DÍA.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962024" y="2798282"/>
            <a:ext cx="5153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EN EL CASO DE DÍAS NO LABORABLES SE SUGIERE UNA DIAGONAL.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925048" y="3546415"/>
            <a:ext cx="51530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MX" sz="1600" dirty="0"/>
              <a:t>SI BIEN ES POSIBLE CONTAR CON EL APOYO DE LA EMPRESA ADJUDICADA, LA RESPONSABILIDAD DEL RECABADO DE LA INFORMACIÓN Y VALIDACIÓN DE LA INFORMACIÓN ES DE SERVICIOS GENERALES DE LA UNIDAD O ENCARGADO DEL CUMPLIMIENTO DEL SUBROGADO POR PARTE DE SESVER.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6543675" y="1213054"/>
            <a:ext cx="5153025" cy="3907068"/>
            <a:chOff x="6543675" y="1213054"/>
            <a:chExt cx="5153025" cy="3907068"/>
          </a:xfrm>
        </p:grpSpPr>
        <p:sp>
          <p:nvSpPr>
            <p:cNvPr id="25" name="CuadroTexto 24"/>
            <p:cNvSpPr txBox="1"/>
            <p:nvPr/>
          </p:nvSpPr>
          <p:spPr>
            <a:xfrm>
              <a:off x="6543675" y="1213054"/>
              <a:ext cx="515302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buFont typeface="Arial" panose="020B0604020202020204" pitchFamily="34" charset="0"/>
                <a:buChar char="•"/>
              </a:pPr>
              <a:r>
                <a:rPr lang="es-MX" sz="1600" dirty="0"/>
                <a:t>LAS BITÁCORAS ANEXAS REQUIEREN LA MISMA INFORMACIÓN DIFIRIENDO EL PERIODO (SEMANAL O DIARIA).</a:t>
              </a:r>
            </a:p>
          </p:txBody>
        </p:sp>
        <p:pic>
          <p:nvPicPr>
            <p:cNvPr id="3" name="Imagen 2" descr="Recorte de pantalla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91819">
              <a:off x="7394239" y="2300690"/>
              <a:ext cx="2104408" cy="2819432"/>
            </a:xfrm>
            <a:prstGeom prst="rect">
              <a:avLst/>
            </a:prstGeom>
          </p:spPr>
        </p:pic>
        <p:pic>
          <p:nvPicPr>
            <p:cNvPr id="7" name="Imagen 6" descr="Recorte de pantalla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85129">
              <a:off x="9076912" y="2298594"/>
              <a:ext cx="1796146" cy="27552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3777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AF8ABC6E-34D8-888C-1C5D-7DAA1623D9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" y="0"/>
            <a:ext cx="12189631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2568AB7B-F63A-2DDC-E09B-C45CAD5559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2084" y="1342182"/>
            <a:ext cx="9144000" cy="1743916"/>
          </a:xfrm>
        </p:spPr>
        <p:txBody>
          <a:bodyPr>
            <a:noAutofit/>
          </a:bodyPr>
          <a:lstStyle/>
          <a:p>
            <a:r>
              <a:rPr lang="es-ES" sz="6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GRACIAS</a:t>
            </a:r>
            <a:endParaRPr lang="es-MX" sz="40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B71C009E-8BF7-1324-0A35-02502EDCA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02717" y="786486"/>
            <a:ext cx="3611095" cy="756319"/>
          </a:xfrm>
          <a:prstGeom prst="rect">
            <a:avLst/>
          </a:prstGeom>
        </p:spPr>
      </p:pic>
      <p:pic>
        <p:nvPicPr>
          <p:cNvPr id="11" name="Gráfico 10">
            <a:extLst>
              <a:ext uri="{FF2B5EF4-FFF2-40B4-BE49-F238E27FC236}">
                <a16:creationId xmlns:a16="http://schemas.microsoft.com/office/drawing/2014/main" id="{44A85259-36C6-2FDD-81A3-ED2B40BE93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968893" y="4446493"/>
            <a:ext cx="3278741" cy="195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8943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